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56" r:id="rId3"/>
    <p:sldId id="268" r:id="rId4"/>
    <p:sldId id="267" r:id="rId5"/>
    <p:sldId id="279" r:id="rId6"/>
    <p:sldId id="258" r:id="rId7"/>
    <p:sldId id="269" r:id="rId8"/>
    <p:sldId id="257" r:id="rId9"/>
    <p:sldId id="270" r:id="rId10"/>
    <p:sldId id="262" r:id="rId11"/>
    <p:sldId id="274" r:id="rId12"/>
    <p:sldId id="263" r:id="rId13"/>
    <p:sldId id="275" r:id="rId14"/>
    <p:sldId id="260" r:id="rId15"/>
    <p:sldId id="272" r:id="rId16"/>
    <p:sldId id="259" r:id="rId17"/>
    <p:sldId id="271" r:id="rId18"/>
    <p:sldId id="264" r:id="rId19"/>
    <p:sldId id="276" r:id="rId20"/>
    <p:sldId id="265" r:id="rId21"/>
    <p:sldId id="277" r:id="rId22"/>
    <p:sldId id="261" r:id="rId23"/>
    <p:sldId id="273" r:id="rId24"/>
    <p:sldId id="266" r:id="rId25"/>
    <p:sldId id="278" r:id="rId2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62" autoAdjust="0"/>
    <p:restoredTop sz="94660"/>
  </p:normalViewPr>
  <p:slideViewPr>
    <p:cSldViewPr snapToGrid="0">
      <p:cViewPr varScale="1">
        <p:scale>
          <a:sx n="72" d="100"/>
          <a:sy n="72" d="100"/>
        </p:scale>
        <p:origin x="73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BB1EAD-7079-41C6-AC0A-14A22FA032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CD3A0E4-1E41-4B3D-830C-BDAE1F458D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F7865C0-6F69-4BE7-97BE-9672F7249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9D223-9243-41C2-A9C7-0262EAC4BF8C}" type="datetimeFigureOut">
              <a:rPr lang="pl-PL" smtClean="0"/>
              <a:t>22.04.2021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FA8372A-53C4-417B-AFB0-360065465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A5203A8-3D15-4F39-B9FB-3407A4D8F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34A28-24EF-4FC1-8316-8507AFAAAD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1514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21CB13-13FD-4945-B115-F4F0A2A09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BC42580-EA18-41DF-B5CD-1A9FE25B81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524EB4C-A3B8-44EB-BB52-2973D575A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9D223-9243-41C2-A9C7-0262EAC4BF8C}" type="datetimeFigureOut">
              <a:rPr lang="pl-PL" smtClean="0"/>
              <a:t>22.04.2021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8009002-271D-4414-8405-7F0259B70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8BE5673-C60F-44D9-BE0F-CC3E69FFB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34A28-24EF-4FC1-8316-8507AFAAAD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4455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7865ECCB-8D42-415E-A15A-7B3AAD8076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A14A3CC-3D94-4CBF-B712-20182E7189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49F29DE-7383-45CF-8C4C-2B22D038E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9D223-9243-41C2-A9C7-0262EAC4BF8C}" type="datetimeFigureOut">
              <a:rPr lang="pl-PL" smtClean="0"/>
              <a:t>22.04.2021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80651C6-C2BB-4E5A-BB46-57EF1C682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BDD70E7-063C-46BD-98BF-9ADBBB2D3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34A28-24EF-4FC1-8316-8507AFAAAD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334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20951B3-1817-46C8-ABFC-EB2C32EF5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B0300CA-9501-486C-9AC9-6FD3EE00BE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0A8B025-32B7-419B-9C78-515716E9B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9D223-9243-41C2-A9C7-0262EAC4BF8C}" type="datetimeFigureOut">
              <a:rPr lang="pl-PL" smtClean="0"/>
              <a:t>22.04.2021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BA132C8-B6CB-4226-A169-C57038573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638864E-E25E-4213-8309-38A40D734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34A28-24EF-4FC1-8316-8507AFAAAD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0947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1B84FBE-11B7-4955-A74A-CFA8CD056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41A644E-62EF-4155-AAB7-260645D93A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9EDD8E6-A021-41D8-9A3F-11D1539CA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9D223-9243-41C2-A9C7-0262EAC4BF8C}" type="datetimeFigureOut">
              <a:rPr lang="pl-PL" smtClean="0"/>
              <a:t>22.04.2021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F40EE0E-E67E-434F-8B05-830C1C23D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6862454-D98C-46DF-8443-4454B3D66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34A28-24EF-4FC1-8316-8507AFAAAD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700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0249570-0F4F-4673-BB46-6CA441BEA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B4BD67C-C361-4A28-9D71-6C1CD36E85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FD5DB40-33B8-4EA4-9AD5-C5BE586EC8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7512018-25A8-449E-85B8-CF8FB3CCE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9D223-9243-41C2-A9C7-0262EAC4BF8C}" type="datetimeFigureOut">
              <a:rPr lang="pl-PL" smtClean="0"/>
              <a:t>22.04.2021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9D848C0-74C7-4832-ACD9-2486708E3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FDF327D-AA6A-468E-8B1F-17323498C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34A28-24EF-4FC1-8316-8507AFAAAD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5239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41A3EF1-A31E-41BE-B0A7-C8AD7CE21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F310B46-B5E9-4E63-B4AB-4B1870E3E8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909F58B-4E43-485D-9F11-2AB9181F1E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B4059C3D-D330-4DBD-A5BC-9656BBE35E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A2ADFBBF-D74F-40E0-BC19-DB97B6FE60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D54F9AD5-8ACE-4941-A4ED-58AE5B3CA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9D223-9243-41C2-A9C7-0262EAC4BF8C}" type="datetimeFigureOut">
              <a:rPr lang="pl-PL" smtClean="0"/>
              <a:t>22.04.2021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E8150717-0C35-40C2-A09A-11EC04B62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B10D76BD-EC03-42ED-BBB5-EC16D5F47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34A28-24EF-4FC1-8316-8507AFAAAD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0364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C3ED6BE-48EE-4726-8926-5BEB58C49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4642192-D19A-416B-BA8A-FBA96F300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9D223-9243-41C2-A9C7-0262EAC4BF8C}" type="datetimeFigureOut">
              <a:rPr lang="pl-PL" smtClean="0"/>
              <a:t>22.04.2021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0F4A1DF7-467C-4B09-8AE5-82BDA6C42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85BD29D9-A459-403E-97B8-C480BFDAC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34A28-24EF-4FC1-8316-8507AFAAAD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9833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834E8F0E-0D3C-46A1-855F-4C60EC012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9D223-9243-41C2-A9C7-0262EAC4BF8C}" type="datetimeFigureOut">
              <a:rPr lang="pl-PL" smtClean="0"/>
              <a:t>22.04.2021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670A9AD3-0DD2-4A45-88DA-4A5D450AB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C5E435C-0BA8-4A26-BE7F-3C2190888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34A28-24EF-4FC1-8316-8507AFAAAD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7645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C245BB5-E825-4A55-A73D-F55754625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C7A81BB-8C23-432C-81AB-AAC8A7A54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9FF9FB2-7A8E-43B9-AC01-D0EB148352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FCF7EA0-021C-41BA-A0BF-7405BE1DB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9D223-9243-41C2-A9C7-0262EAC4BF8C}" type="datetimeFigureOut">
              <a:rPr lang="pl-PL" smtClean="0"/>
              <a:t>22.04.2021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EECDADCB-8F2A-4A5A-B1EF-11FE8424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5ABEFC2-07F7-4E6A-8397-AFD77C118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34A28-24EF-4FC1-8316-8507AFAAAD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2315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8E2F60-05DF-46F4-8240-533E6A12F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CA011F93-02BE-4770-A346-DC701D3E2F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925E23E-C8D7-4E48-BFF9-B80E50DC3C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5985055-34E6-4F69-9F45-8FEB56387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9D223-9243-41C2-A9C7-0262EAC4BF8C}" type="datetimeFigureOut">
              <a:rPr lang="pl-PL" smtClean="0"/>
              <a:t>22.04.2021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40655BB-7C14-44D9-8FDB-95264D759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0EC083F-14B3-46B7-A1B7-18E9A5373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34A28-24EF-4FC1-8316-8507AFAAAD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23033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42B93E87-74AE-44DB-8E47-1EFAB69AE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B29BB2D-27A8-4081-9CEB-24F34DB22C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F901249-9482-49C2-BE75-72ECE317CC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9D223-9243-41C2-A9C7-0262EAC4BF8C}" type="datetimeFigureOut">
              <a:rPr lang="pl-PL" smtClean="0"/>
              <a:t>22.04.2021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A98E7C7-480D-4096-91F4-8CCF7F8467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2169BF8-A39A-44F7-BF92-7A93760A74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D34A28-24EF-4FC1-8316-8507AFAAAD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61483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A441EA6-4ED8-4DE5-834E-8E8178B2B090}"/>
              </a:ext>
            </a:extLst>
          </p:cNvPr>
          <p:cNvSpPr/>
          <p:nvPr/>
        </p:nvSpPr>
        <p:spPr>
          <a:xfrm>
            <a:off x="109182" y="706820"/>
            <a:ext cx="11973636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8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Narrow" panose="020B0606020202030204" pitchFamily="34" charset="0"/>
              </a:rPr>
              <a:t>Projekt grantowy </a:t>
            </a:r>
          </a:p>
          <a:p>
            <a:pPr algn="ctr"/>
            <a:r>
              <a:rPr lang="pl-PL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Narrow" panose="020B0606020202030204" pitchFamily="34" charset="0"/>
              </a:rPr>
              <a:t>w ramach poddziałania 19.2</a:t>
            </a:r>
            <a:r>
              <a:rPr lang="pl-PL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Narrow" panose="020B0606020202030204" pitchFamily="34" charset="0"/>
              </a:rPr>
              <a:t>„Wsparcie na wdrażanie operacji </a:t>
            </a:r>
          </a:p>
          <a:p>
            <a:pPr algn="ctr"/>
            <a:r>
              <a:rPr lang="pl-PL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Narrow" panose="020B0606020202030204" pitchFamily="34" charset="0"/>
              </a:rPr>
              <a:t>w ramach strategii rozwoju </a:t>
            </a:r>
            <a:r>
              <a:rPr lang="pl-PL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Narrow" panose="020B0606020202030204" pitchFamily="34" charset="0"/>
              </a:rPr>
              <a:t>Lokalnego kierowanego przez społeczność”</a:t>
            </a:r>
          </a:p>
          <a:p>
            <a:pPr algn="ctr"/>
            <a:r>
              <a:rPr lang="pl-PL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Narrow" panose="020B0606020202030204" pitchFamily="34" charset="0"/>
              </a:rPr>
              <a:t>Objętego PROW na lata 2014-2020</a:t>
            </a:r>
            <a:endParaRPr lang="pl-PL" sz="2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Narrow" panose="020B0606020202030204" pitchFamily="34" charset="0"/>
            </a:endParaRP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E2AAA36B-A315-41B8-AA80-A642D0DA6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427" y="4107294"/>
            <a:ext cx="2461146" cy="2461146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BEC1FAC4-6A97-43E5-8724-308B02C132D4}"/>
              </a:ext>
            </a:extLst>
          </p:cNvPr>
          <p:cNvSpPr/>
          <p:nvPr/>
        </p:nvSpPr>
        <p:spPr>
          <a:xfrm>
            <a:off x="1212804" y="2952725"/>
            <a:ext cx="976639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3600" b="1" i="1" cap="none" spc="300" dirty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„Aktywne organizacje Krajny Złotowskiej”</a:t>
            </a:r>
          </a:p>
        </p:txBody>
      </p:sp>
    </p:spTree>
    <p:extLst>
      <p:ext uri="{BB962C8B-B14F-4D97-AF65-F5344CB8AC3E}">
        <p14:creationId xmlns:p14="http://schemas.microsoft.com/office/powerpoint/2010/main" val="24342214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B7D19C-ECE7-4AE5-99B3-4F031B5B12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8295" y="1258957"/>
            <a:ext cx="11661913" cy="2232074"/>
          </a:xfrm>
        </p:spPr>
        <p:txBody>
          <a:bodyPr/>
          <a:lstStyle/>
          <a:p>
            <a:r>
              <a:rPr lang="pl-PL" b="1" dirty="0">
                <a:latin typeface="Cambria Math" panose="02040503050406030204" pitchFamily="18" charset="0"/>
                <a:ea typeface="Cambria Math" panose="02040503050406030204" pitchFamily="18" charset="0"/>
              </a:rPr>
              <a:t>„Nauka pływania</a:t>
            </a:r>
            <a:br>
              <a:rPr lang="pl-PL" b="1" dirty="0"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pl-PL" b="1" dirty="0">
                <a:latin typeface="Cambria Math" panose="02040503050406030204" pitchFamily="18" charset="0"/>
                <a:ea typeface="Cambria Math" panose="02040503050406030204" pitchFamily="18" charset="0"/>
              </a:rPr>
              <a:t>-zajęcia dla dzieci z Gminy Złotów”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FB0459A-3BB9-4A25-AF1B-FAA6C4222F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1234" y="3491031"/>
            <a:ext cx="9144000" cy="1655762"/>
          </a:xfrm>
        </p:spPr>
        <p:txBody>
          <a:bodyPr/>
          <a:lstStyle/>
          <a:p>
            <a:endParaRPr lang="pl-PL" dirty="0"/>
          </a:p>
          <a:p>
            <a:r>
              <a:rPr lang="pl-PL" sz="4400" b="1" u="sng" dirty="0"/>
              <a:t>5 560,00 zł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706580AF-8632-4DDE-B7E5-30D4E1EBBF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1" y="4856471"/>
            <a:ext cx="12192000" cy="200152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6158CF1D-C9C1-4618-89E0-FC10D2AC23FA}"/>
              </a:ext>
            </a:extLst>
          </p:cNvPr>
          <p:cNvSpPr txBox="1"/>
          <p:nvPr/>
        </p:nvSpPr>
        <p:spPr>
          <a:xfrm>
            <a:off x="2676938" y="196696"/>
            <a:ext cx="665259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000" b="0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Stowarzyszenie</a:t>
            </a:r>
          </a:p>
          <a:p>
            <a:pPr algn="ctr"/>
            <a:r>
              <a:rPr lang="pl-PL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Wspólnie Możemy Więcej</a:t>
            </a:r>
            <a:endParaRPr lang="pl-PL" sz="4000" b="0" cap="none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362185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2F3945-291D-461C-A14B-5133D270F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i="1" dirty="0"/>
              <a:t>W ramach zadania przewiduje się: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9AC7609-9D7A-4862-A54E-562DBA0047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wydruk plakatów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opieka nad dziećmi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zakup przekąsek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nauka pływania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bilety na basen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przewóz uczestników</a:t>
            </a:r>
          </a:p>
        </p:txBody>
      </p:sp>
    </p:spTree>
    <p:extLst>
      <p:ext uri="{BB962C8B-B14F-4D97-AF65-F5344CB8AC3E}">
        <p14:creationId xmlns:p14="http://schemas.microsoft.com/office/powerpoint/2010/main" val="16137757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B7D19C-ECE7-4AE5-99B3-4F031B5B12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8295" y="1258957"/>
            <a:ext cx="11661913" cy="2232074"/>
          </a:xfrm>
        </p:spPr>
        <p:txBody>
          <a:bodyPr>
            <a:normAutofit/>
          </a:bodyPr>
          <a:lstStyle/>
          <a:p>
            <a:r>
              <a:rPr lang="pl-PL" sz="4800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Mobilno</a:t>
            </a:r>
            <a:r>
              <a:rPr lang="pl-PL" sz="48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– Rekreacyjne Centrum Edukacji Przyrodniczo-Ekologiczno-Kulturowej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FB0459A-3BB9-4A25-AF1B-FAA6C4222F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1234" y="3491031"/>
            <a:ext cx="9144000" cy="1655762"/>
          </a:xfrm>
        </p:spPr>
        <p:txBody>
          <a:bodyPr/>
          <a:lstStyle/>
          <a:p>
            <a:endParaRPr lang="pl-PL" dirty="0"/>
          </a:p>
          <a:p>
            <a:r>
              <a:rPr lang="pl-PL" sz="4400" b="1" u="sng" dirty="0"/>
              <a:t>9 785,00 zł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706580AF-8632-4DDE-B7E5-30D4E1EBBF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1" y="4856471"/>
            <a:ext cx="12192000" cy="200152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6158CF1D-C9C1-4618-89E0-FC10D2AC23FA}"/>
              </a:ext>
            </a:extLst>
          </p:cNvPr>
          <p:cNvSpPr txBox="1"/>
          <p:nvPr/>
        </p:nvSpPr>
        <p:spPr>
          <a:xfrm>
            <a:off x="1371599" y="371060"/>
            <a:ext cx="926326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000" b="0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Stowarzyszenie Inicjatyw Lokalnych</a:t>
            </a:r>
          </a:p>
          <a:p>
            <a:pPr algn="ctr"/>
            <a:r>
              <a:rPr lang="pl-PL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„ Możemy Więcej”</a:t>
            </a:r>
            <a:endParaRPr lang="pl-PL" sz="4000" b="0" cap="none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635088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2F3945-291D-461C-A14B-5133D270F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i="1" dirty="0"/>
              <a:t>	W ramach zadania przewiduje się: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9AC7609-9D7A-4862-A54E-562DBA0047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zorganizowanie i przeprowadzenie 4 spotkań szkoleniowo-warsztatowych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organizacja 12 wycieczek rowerowych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zakup rowerów, kasków oraz kamizelek</a:t>
            </a:r>
          </a:p>
          <a:p>
            <a:pPr marL="0" indent="0">
              <a:buNone/>
            </a:pPr>
            <a:r>
              <a:rPr lang="pl-P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824693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B7D19C-ECE7-4AE5-99B3-4F031B5B12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5042" y="1694704"/>
            <a:ext cx="11661913" cy="2232074"/>
          </a:xfrm>
        </p:spPr>
        <p:txBody>
          <a:bodyPr>
            <a:normAutofit/>
          </a:bodyPr>
          <a:lstStyle/>
          <a:p>
            <a:r>
              <a:rPr lang="pl-PL" sz="5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Powiatowy konkurs</a:t>
            </a:r>
            <a:br>
              <a:rPr lang="pl-PL" sz="5000" b="1" dirty="0"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pl-PL" sz="5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piosenki dziecięcej i młodzieżowej</a:t>
            </a:r>
            <a:br>
              <a:rPr lang="pl-PL" sz="5000" b="1" dirty="0"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pl-PL" sz="5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„Szansonetki Ciotki </a:t>
            </a:r>
            <a:r>
              <a:rPr lang="pl-PL" sz="5000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Klotki</a:t>
            </a:r>
            <a:r>
              <a:rPr lang="pl-PL" sz="5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”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FB0459A-3BB9-4A25-AF1B-FAA6C4222F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1234" y="3646992"/>
            <a:ext cx="9144000" cy="1655762"/>
          </a:xfrm>
        </p:spPr>
        <p:txBody>
          <a:bodyPr/>
          <a:lstStyle/>
          <a:p>
            <a:endParaRPr lang="pl-PL" dirty="0"/>
          </a:p>
          <a:p>
            <a:r>
              <a:rPr lang="pl-PL" sz="4400" b="1" u="sng" dirty="0"/>
              <a:t>11 306,00 zł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706580AF-8632-4DDE-B7E5-30D4E1EBBF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1" y="4856471"/>
            <a:ext cx="12192000" cy="200152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6158CF1D-C9C1-4618-89E0-FC10D2AC23FA}"/>
              </a:ext>
            </a:extLst>
          </p:cNvPr>
          <p:cNvSpPr txBox="1"/>
          <p:nvPr/>
        </p:nvSpPr>
        <p:spPr>
          <a:xfrm>
            <a:off x="2676938" y="231807"/>
            <a:ext cx="665259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000" b="0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Stowarzyszenie</a:t>
            </a:r>
          </a:p>
          <a:p>
            <a:pPr algn="ctr"/>
            <a:r>
              <a:rPr lang="pl-PL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COOLturalna</a:t>
            </a:r>
            <a:r>
              <a:rPr lang="pl-PL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Tarnówka</a:t>
            </a:r>
            <a:endParaRPr lang="pl-PL" sz="4000" b="0" cap="none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809850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2F3945-291D-461C-A14B-5133D270F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i="1" dirty="0"/>
              <a:t>	W ramach zadania przewiduje się: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9AC7609-9D7A-4862-A54E-562DBA0047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praca w komisji konkursowej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warsztaty ze śpiewu dla uczestników II i III etapu konkursu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realizacja światła oraz dźwięku na III etap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zakup nagród (Deskorolka elektryczna, system nagłośnieniowy, mikrofon bezprzewodowy)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zakup art. spożywczych na poczęstunek</a:t>
            </a:r>
          </a:p>
        </p:txBody>
      </p:sp>
    </p:spTree>
    <p:extLst>
      <p:ext uri="{BB962C8B-B14F-4D97-AF65-F5344CB8AC3E}">
        <p14:creationId xmlns:p14="http://schemas.microsoft.com/office/powerpoint/2010/main" val="12692742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B7D19C-ECE7-4AE5-99B3-4F031B5B12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8295" y="1258957"/>
            <a:ext cx="11661913" cy="2232074"/>
          </a:xfrm>
        </p:spPr>
        <p:txBody>
          <a:bodyPr/>
          <a:lstStyle/>
          <a:p>
            <a:r>
              <a:rPr lang="pl-PL" b="1" dirty="0">
                <a:latin typeface="Cambria Math" panose="02040503050406030204" pitchFamily="18" charset="0"/>
                <a:ea typeface="Cambria Math" panose="02040503050406030204" pitchFamily="18" charset="0"/>
              </a:rPr>
              <a:t>„Wiejskie Smaczki”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FB0459A-3BB9-4A25-AF1B-FAA6C4222F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1234" y="3491031"/>
            <a:ext cx="9144000" cy="1655762"/>
          </a:xfrm>
        </p:spPr>
        <p:txBody>
          <a:bodyPr/>
          <a:lstStyle/>
          <a:p>
            <a:endParaRPr lang="pl-PL" dirty="0"/>
          </a:p>
          <a:p>
            <a:r>
              <a:rPr lang="pl-PL" sz="4400" b="1" u="sng" dirty="0"/>
              <a:t>11 766,00 zł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706580AF-8632-4DDE-B7E5-30D4E1EBBF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1" y="4856471"/>
            <a:ext cx="12192000" cy="200152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6158CF1D-C9C1-4618-89E0-FC10D2AC23FA}"/>
              </a:ext>
            </a:extLst>
          </p:cNvPr>
          <p:cNvSpPr txBox="1"/>
          <p:nvPr/>
        </p:nvSpPr>
        <p:spPr>
          <a:xfrm>
            <a:off x="1934817" y="456385"/>
            <a:ext cx="832236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000" b="0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Koło Gospodyń Wiejskich i Gospodarzy „Wiejskie Smaczki”</a:t>
            </a:r>
          </a:p>
        </p:txBody>
      </p:sp>
    </p:spTree>
    <p:extLst>
      <p:ext uri="{BB962C8B-B14F-4D97-AF65-F5344CB8AC3E}">
        <p14:creationId xmlns:p14="http://schemas.microsoft.com/office/powerpoint/2010/main" val="21914292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2F3945-291D-461C-A14B-5133D270F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i="1" dirty="0"/>
              <a:t>	W ramach zadania przewiduje się: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9AC7609-9D7A-4862-A54E-562DBA0047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namiot imprezowy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komplet biesiadny z dostawą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zakup produktów do przeprowadzenia warsztatów kulinarnych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stojak do segregacji śmieci z dostawą</a:t>
            </a:r>
          </a:p>
        </p:txBody>
      </p:sp>
    </p:spTree>
    <p:extLst>
      <p:ext uri="{BB962C8B-B14F-4D97-AF65-F5344CB8AC3E}">
        <p14:creationId xmlns:p14="http://schemas.microsoft.com/office/powerpoint/2010/main" val="8580473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B7D19C-ECE7-4AE5-99B3-4F031B5B12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8295" y="1258957"/>
            <a:ext cx="11661913" cy="2232074"/>
          </a:xfrm>
        </p:spPr>
        <p:txBody>
          <a:bodyPr/>
          <a:lstStyle/>
          <a:p>
            <a:r>
              <a:rPr lang="pl-PL" b="1" dirty="0">
                <a:latin typeface="Cambria Math" panose="02040503050406030204" pitchFamily="18" charset="0"/>
                <a:ea typeface="Cambria Math" panose="02040503050406030204" pitchFamily="18" charset="0"/>
              </a:rPr>
              <a:t>„Mieszkamy-działamy-promujemy”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FB0459A-3BB9-4A25-AF1B-FAA6C4222F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1234" y="3491031"/>
            <a:ext cx="9144000" cy="1655762"/>
          </a:xfrm>
        </p:spPr>
        <p:txBody>
          <a:bodyPr/>
          <a:lstStyle/>
          <a:p>
            <a:endParaRPr lang="pl-PL" dirty="0"/>
          </a:p>
          <a:p>
            <a:r>
              <a:rPr lang="pl-PL" sz="4400" b="1" u="sng" dirty="0"/>
              <a:t>11 710,00 zł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706580AF-8632-4DDE-B7E5-30D4E1EBBF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1" y="4856471"/>
            <a:ext cx="12192000" cy="200152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6158CF1D-C9C1-4618-89E0-FC10D2AC23FA}"/>
              </a:ext>
            </a:extLst>
          </p:cNvPr>
          <p:cNvSpPr txBox="1"/>
          <p:nvPr/>
        </p:nvSpPr>
        <p:spPr>
          <a:xfrm>
            <a:off x="2769704" y="371265"/>
            <a:ext cx="665259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000" b="0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Koło Gospodyń Wiejskich</a:t>
            </a:r>
          </a:p>
          <a:p>
            <a:pPr algn="ctr"/>
            <a:r>
              <a:rPr lang="pl-PL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Debrzno Wieś</a:t>
            </a:r>
            <a:endParaRPr lang="pl-PL" sz="4000" b="0" cap="none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579626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2F3945-291D-461C-A14B-5133D270F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i="1" dirty="0"/>
              <a:t>W ramach zadania przewiduje się: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9AC7609-9D7A-4862-A54E-562DBA0047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zakup namiotu edukacyjnego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zakup wyposażenia kuchennego</a:t>
            </a:r>
          </a:p>
        </p:txBody>
      </p:sp>
    </p:spTree>
    <p:extLst>
      <p:ext uri="{BB962C8B-B14F-4D97-AF65-F5344CB8AC3E}">
        <p14:creationId xmlns:p14="http://schemas.microsoft.com/office/powerpoint/2010/main" val="1243007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B7D19C-ECE7-4AE5-99B3-4F031B5B12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8295" y="1258957"/>
            <a:ext cx="11661913" cy="2232074"/>
          </a:xfrm>
        </p:spPr>
        <p:txBody>
          <a:bodyPr/>
          <a:lstStyle/>
          <a:p>
            <a:r>
              <a:rPr lang="pl-PL" b="1" dirty="0">
                <a:latin typeface="Cambria Math" panose="02040503050406030204" pitchFamily="18" charset="0"/>
                <a:ea typeface="Cambria Math" panose="02040503050406030204" pitchFamily="18" charset="0"/>
              </a:rPr>
              <a:t>„Akademia Turystyczna”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FB0459A-3BB9-4A25-AF1B-FAA6C4222F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1234" y="3491031"/>
            <a:ext cx="9144000" cy="1655762"/>
          </a:xfrm>
        </p:spPr>
        <p:txBody>
          <a:bodyPr/>
          <a:lstStyle/>
          <a:p>
            <a:endParaRPr lang="pl-PL" dirty="0"/>
          </a:p>
          <a:p>
            <a:r>
              <a:rPr lang="pl-PL" sz="4400" b="1" u="sng" dirty="0"/>
              <a:t>10 513,00 zł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706580AF-8632-4DDE-B7E5-30D4E1EBBF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1" y="4856471"/>
            <a:ext cx="12192000" cy="200152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6158CF1D-C9C1-4618-89E0-FC10D2AC23FA}"/>
              </a:ext>
            </a:extLst>
          </p:cNvPr>
          <p:cNvSpPr txBox="1"/>
          <p:nvPr/>
        </p:nvSpPr>
        <p:spPr>
          <a:xfrm>
            <a:off x="2769704" y="371265"/>
            <a:ext cx="665259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000" b="0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Stowarzyszenie</a:t>
            </a:r>
          </a:p>
          <a:p>
            <a:pPr algn="ctr"/>
            <a:r>
              <a:rPr lang="pl-PL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Odnowy i Rozwoju Wsi </a:t>
            </a:r>
          </a:p>
          <a:p>
            <a:pPr algn="ctr"/>
            <a:r>
              <a:rPr lang="pl-PL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Plecemin</a:t>
            </a:r>
            <a:endParaRPr lang="pl-PL" sz="4000" b="0" cap="none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499316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B7D19C-ECE7-4AE5-99B3-4F031B5B12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5042" y="1434271"/>
            <a:ext cx="11661913" cy="2232074"/>
          </a:xfrm>
        </p:spPr>
        <p:txBody>
          <a:bodyPr/>
          <a:lstStyle/>
          <a:p>
            <a:r>
              <a:rPr lang="pl-PL" b="1" dirty="0">
                <a:latin typeface="Cambria Math" panose="02040503050406030204" pitchFamily="18" charset="0"/>
                <a:ea typeface="Cambria Math" panose="02040503050406030204" pitchFamily="18" charset="0"/>
              </a:rPr>
              <a:t>„Smaki Granicy</a:t>
            </a:r>
            <a:br>
              <a:rPr lang="pl-PL" b="1" dirty="0"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pl-PL" b="1" dirty="0">
                <a:latin typeface="Cambria Math" panose="02040503050406030204" pitchFamily="18" charset="0"/>
                <a:ea typeface="Cambria Math" panose="02040503050406030204" pitchFamily="18" charset="0"/>
              </a:rPr>
              <a:t>-gotuj smacznie i zdrowo”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FB0459A-3BB9-4A25-AF1B-FAA6C4222F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1234" y="3491031"/>
            <a:ext cx="9144000" cy="1655762"/>
          </a:xfrm>
        </p:spPr>
        <p:txBody>
          <a:bodyPr/>
          <a:lstStyle/>
          <a:p>
            <a:endParaRPr lang="pl-PL" dirty="0"/>
          </a:p>
          <a:p>
            <a:r>
              <a:rPr lang="pl-PL" sz="4400" b="1" u="sng" dirty="0"/>
              <a:t>11 951,00 zł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706580AF-8632-4DDE-B7E5-30D4E1EBBF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1" y="4856471"/>
            <a:ext cx="12192000" cy="200152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6158CF1D-C9C1-4618-89E0-FC10D2AC23FA}"/>
              </a:ext>
            </a:extLst>
          </p:cNvPr>
          <p:cNvSpPr txBox="1"/>
          <p:nvPr/>
        </p:nvSpPr>
        <p:spPr>
          <a:xfrm>
            <a:off x="2769704" y="371265"/>
            <a:ext cx="665259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000" b="0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Koło Gospodyń Wiejskich</a:t>
            </a:r>
          </a:p>
          <a:p>
            <a:pPr algn="ctr"/>
            <a:r>
              <a:rPr lang="pl-PL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Debrzno Wieś</a:t>
            </a:r>
            <a:endParaRPr lang="pl-PL" sz="4000" b="0" cap="none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25468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2F3945-291D-461C-A14B-5133D270F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i="1" dirty="0"/>
              <a:t>W ramach zadania przewiduje się: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9AC7609-9D7A-4862-A54E-562DBA0047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zakup wyposażenia kuchennego</a:t>
            </a:r>
          </a:p>
        </p:txBody>
      </p:sp>
    </p:spTree>
    <p:extLst>
      <p:ext uri="{BB962C8B-B14F-4D97-AF65-F5344CB8AC3E}">
        <p14:creationId xmlns:p14="http://schemas.microsoft.com/office/powerpoint/2010/main" val="25737248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B7D19C-ECE7-4AE5-99B3-4F031B5B12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8295" y="1258957"/>
            <a:ext cx="11661913" cy="2232074"/>
          </a:xfrm>
        </p:spPr>
        <p:txBody>
          <a:bodyPr/>
          <a:lstStyle/>
          <a:p>
            <a:r>
              <a:rPr lang="pl-PL" b="1" dirty="0">
                <a:latin typeface="Cambria Math" panose="02040503050406030204" pitchFamily="18" charset="0"/>
                <a:ea typeface="Cambria Math" panose="02040503050406030204" pitchFamily="18" charset="0"/>
              </a:rPr>
              <a:t>„Wędkarski Festyn dla Dzieci”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FB0459A-3BB9-4A25-AF1B-FAA6C4222F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1234" y="3491031"/>
            <a:ext cx="9144000" cy="1655762"/>
          </a:xfrm>
        </p:spPr>
        <p:txBody>
          <a:bodyPr/>
          <a:lstStyle/>
          <a:p>
            <a:endParaRPr lang="pl-PL" dirty="0"/>
          </a:p>
          <a:p>
            <a:r>
              <a:rPr lang="pl-PL" sz="4400" b="1" u="sng" dirty="0"/>
              <a:t>6 940,00 zł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706580AF-8632-4DDE-B7E5-30D4E1EBBF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1" y="4856471"/>
            <a:ext cx="12192000" cy="200152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6158CF1D-C9C1-4618-89E0-FC10D2AC23FA}"/>
              </a:ext>
            </a:extLst>
          </p:cNvPr>
          <p:cNvSpPr txBox="1"/>
          <p:nvPr/>
        </p:nvSpPr>
        <p:spPr>
          <a:xfrm>
            <a:off x="2769704" y="371265"/>
            <a:ext cx="665259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000" b="0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Stowarzyszenie</a:t>
            </a:r>
          </a:p>
          <a:p>
            <a:pPr algn="ctr"/>
            <a:r>
              <a:rPr lang="pl-PL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600-lecia Miasta Krajenka</a:t>
            </a:r>
            <a:endParaRPr lang="pl-PL" sz="4000" b="0" cap="none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445356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2F3945-291D-461C-A14B-5133D270F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i="1" dirty="0"/>
              <a:t>W ramach zadania przewiduje się: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9AC7609-9D7A-4862-A54E-562DBA0047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zakup dyplomów, certyfikatów oraz upominków okolicznościowych z logo LGD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catering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nagrody dla uczestników</a:t>
            </a:r>
          </a:p>
        </p:txBody>
      </p:sp>
    </p:spTree>
    <p:extLst>
      <p:ext uri="{BB962C8B-B14F-4D97-AF65-F5344CB8AC3E}">
        <p14:creationId xmlns:p14="http://schemas.microsoft.com/office/powerpoint/2010/main" val="3497105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B7D19C-ECE7-4AE5-99B3-4F031B5B12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5043" y="1016907"/>
            <a:ext cx="11661913" cy="2232074"/>
          </a:xfrm>
        </p:spPr>
        <p:txBody>
          <a:bodyPr/>
          <a:lstStyle/>
          <a:p>
            <a:r>
              <a:rPr lang="pl-PL" b="1" dirty="0">
                <a:latin typeface="Cambria Math" panose="02040503050406030204" pitchFamily="18" charset="0"/>
                <a:ea typeface="Cambria Math" panose="02040503050406030204" pitchFamily="18" charset="0"/>
              </a:rPr>
              <a:t>„Graj i poznawaj naturę Krajny”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FB0459A-3BB9-4A25-AF1B-FAA6C4222F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1234" y="3491031"/>
            <a:ext cx="9144000" cy="1655762"/>
          </a:xfrm>
        </p:spPr>
        <p:txBody>
          <a:bodyPr/>
          <a:lstStyle/>
          <a:p>
            <a:endParaRPr lang="pl-PL" dirty="0"/>
          </a:p>
          <a:p>
            <a:r>
              <a:rPr lang="pl-PL" sz="4400" b="1" u="sng" dirty="0"/>
              <a:t>12 000,00 zł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706580AF-8632-4DDE-B7E5-30D4E1EBBF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1" y="4856471"/>
            <a:ext cx="12192000" cy="200152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6158CF1D-C9C1-4618-89E0-FC10D2AC23FA}"/>
              </a:ext>
            </a:extLst>
          </p:cNvPr>
          <p:cNvSpPr txBox="1"/>
          <p:nvPr/>
        </p:nvSpPr>
        <p:spPr>
          <a:xfrm>
            <a:off x="132522" y="318052"/>
            <a:ext cx="119269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000" b="0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Stowarzyszenie Miłośników Krajny „Tribus”</a:t>
            </a:r>
          </a:p>
          <a:p>
            <a:pPr algn="ctr"/>
            <a:r>
              <a:rPr lang="pl-PL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 Osowie</a:t>
            </a:r>
            <a:endParaRPr lang="pl-PL" sz="4000" b="0" cap="none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44327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2F3945-291D-461C-A14B-5133D270F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i="1" dirty="0"/>
              <a:t>	W ramach zadania przewiduje się: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9AC7609-9D7A-4862-A54E-562DBA0047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stworzenie gry – opracowanie merytoryczne, graficzne i programistyczne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promocja – serwisy społecznościowe, prasa lokalna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warsztaty gier planszowych – umowa na wolontariat na prowadzenie warsztatów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zaświadczenia dla uczestników warsztatów</a:t>
            </a:r>
          </a:p>
        </p:txBody>
      </p:sp>
    </p:spTree>
    <p:extLst>
      <p:ext uri="{BB962C8B-B14F-4D97-AF65-F5344CB8AC3E}">
        <p14:creationId xmlns:p14="http://schemas.microsoft.com/office/powerpoint/2010/main" val="571382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2F3945-291D-461C-A14B-5133D270F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i="1" dirty="0"/>
              <a:t>W ramach zadania przewiduje się: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9AC7609-9D7A-4862-A54E-562DBA0047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utworzenie profesjonalnej ścieżki uprawiania marszu z kijkami na obiekcie „Akademii Profesora Sowy”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ustawienie tablicy edukacyjno-informacyjnej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zakup profesjonalnych urządzeń do fizycznego marszu ( </a:t>
            </a:r>
            <a:r>
              <a:rPr lang="pl-PL" dirty="0" err="1"/>
              <a:t>Orbitrek</a:t>
            </a:r>
            <a:r>
              <a:rPr lang="pl-PL" dirty="0"/>
              <a:t>, Biegacz, sprzęt do marszu z kijkami)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szkolenie – podstaw i zasada marszu z kijkami</a:t>
            </a:r>
          </a:p>
        </p:txBody>
      </p:sp>
    </p:spTree>
    <p:extLst>
      <p:ext uri="{BB962C8B-B14F-4D97-AF65-F5344CB8AC3E}">
        <p14:creationId xmlns:p14="http://schemas.microsoft.com/office/powerpoint/2010/main" val="3641517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B7D19C-ECE7-4AE5-99B3-4F031B5B12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8295" y="1258957"/>
            <a:ext cx="11661913" cy="2232074"/>
          </a:xfrm>
        </p:spPr>
        <p:txBody>
          <a:bodyPr/>
          <a:lstStyle/>
          <a:p>
            <a:r>
              <a:rPr lang="pl-PL" b="1" dirty="0">
                <a:latin typeface="Cambria Math" panose="02040503050406030204" pitchFamily="18" charset="0"/>
                <a:ea typeface="Cambria Math" panose="02040503050406030204" pitchFamily="18" charset="0"/>
              </a:rPr>
              <a:t>„Cztery pory lasu”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FB0459A-3BB9-4A25-AF1B-FAA6C4222F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1234" y="3491031"/>
            <a:ext cx="9144000" cy="1655762"/>
          </a:xfrm>
        </p:spPr>
        <p:txBody>
          <a:bodyPr/>
          <a:lstStyle/>
          <a:p>
            <a:endParaRPr lang="pl-PL" dirty="0"/>
          </a:p>
          <a:p>
            <a:r>
              <a:rPr lang="pl-PL" sz="4400" b="1" u="sng" dirty="0"/>
              <a:t>7 022,00 zł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706580AF-8632-4DDE-B7E5-30D4E1EBBF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1" y="4856471"/>
            <a:ext cx="12192000" cy="200152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6158CF1D-C9C1-4618-89E0-FC10D2AC23FA}"/>
              </a:ext>
            </a:extLst>
          </p:cNvPr>
          <p:cNvSpPr txBox="1"/>
          <p:nvPr/>
        </p:nvSpPr>
        <p:spPr>
          <a:xfrm>
            <a:off x="2769704" y="371265"/>
            <a:ext cx="665259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000" b="0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Stowarzyszenie</a:t>
            </a:r>
          </a:p>
          <a:p>
            <a:pPr algn="ctr"/>
            <a:r>
              <a:rPr lang="pl-PL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Odnowy i Rozwoju Wsi </a:t>
            </a:r>
          </a:p>
          <a:p>
            <a:pPr algn="ctr"/>
            <a:r>
              <a:rPr lang="pl-PL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Plecemin</a:t>
            </a:r>
            <a:endParaRPr lang="pl-PL" sz="4000" b="0" cap="none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42022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2F3945-291D-461C-A14B-5133D270F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i="1" dirty="0"/>
              <a:t>	W ramach zadania przewiduje się: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9AC7609-9D7A-4862-A54E-562DBA0047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zakup wyposażenia multimedialnego oraz mebli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zakup i transport ula edukacyjnego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ubezpieczenie uczestników szkoleń</a:t>
            </a:r>
          </a:p>
        </p:txBody>
      </p:sp>
    </p:spTree>
    <p:extLst>
      <p:ext uri="{BB962C8B-B14F-4D97-AF65-F5344CB8AC3E}">
        <p14:creationId xmlns:p14="http://schemas.microsoft.com/office/powerpoint/2010/main" val="1427451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B7D19C-ECE7-4AE5-99B3-4F031B5B12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8295" y="1258957"/>
            <a:ext cx="11661913" cy="2232074"/>
          </a:xfrm>
        </p:spPr>
        <p:txBody>
          <a:bodyPr/>
          <a:lstStyle/>
          <a:p>
            <a:r>
              <a:rPr lang="pl-PL" b="1" dirty="0">
                <a:latin typeface="Cambria Math" panose="02040503050406030204" pitchFamily="18" charset="0"/>
                <a:ea typeface="Cambria Math" panose="02040503050406030204" pitchFamily="18" charset="0"/>
              </a:rPr>
              <a:t>„Festiwal gier i zabaw”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FB0459A-3BB9-4A25-AF1B-FAA6C4222F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1234" y="3491031"/>
            <a:ext cx="9144000" cy="1655762"/>
          </a:xfrm>
        </p:spPr>
        <p:txBody>
          <a:bodyPr/>
          <a:lstStyle/>
          <a:p>
            <a:endParaRPr lang="pl-PL" dirty="0"/>
          </a:p>
          <a:p>
            <a:r>
              <a:rPr lang="pl-PL" sz="4400" b="1" u="sng" dirty="0"/>
              <a:t>11 484,00 zł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706580AF-8632-4DDE-B7E5-30D4E1EBBF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1" y="4856471"/>
            <a:ext cx="12192000" cy="200152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6158CF1D-C9C1-4618-89E0-FC10D2AC23FA}"/>
              </a:ext>
            </a:extLst>
          </p:cNvPr>
          <p:cNvSpPr txBox="1"/>
          <p:nvPr/>
        </p:nvSpPr>
        <p:spPr>
          <a:xfrm>
            <a:off x="2769704" y="371265"/>
            <a:ext cx="665259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000" b="0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Towarzystwo Miłośników Krajenki</a:t>
            </a:r>
          </a:p>
        </p:txBody>
      </p:sp>
    </p:spTree>
    <p:extLst>
      <p:ext uri="{BB962C8B-B14F-4D97-AF65-F5344CB8AC3E}">
        <p14:creationId xmlns:p14="http://schemas.microsoft.com/office/powerpoint/2010/main" val="897335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2F3945-291D-461C-A14B-5133D270F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i="1" dirty="0"/>
              <a:t>	W ramach zadania przewiduje się: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9AC7609-9D7A-4862-A54E-562DBA0047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zabawki podwórkowe – elementy stacji zespołowych i sportowych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zabawki kreatywne – elementy stacji kreatywnych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zabawki edukacyjne – elementy stacji edukacyjnych</a:t>
            </a:r>
          </a:p>
        </p:txBody>
      </p:sp>
    </p:spTree>
    <p:extLst>
      <p:ext uri="{BB962C8B-B14F-4D97-AF65-F5344CB8AC3E}">
        <p14:creationId xmlns:p14="http://schemas.microsoft.com/office/powerpoint/2010/main" val="1187395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B7D19C-ECE7-4AE5-99B3-4F031B5B12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8294" y="1434271"/>
            <a:ext cx="11661913" cy="2232074"/>
          </a:xfrm>
        </p:spPr>
        <p:txBody>
          <a:bodyPr>
            <a:normAutofit/>
          </a:bodyPr>
          <a:lstStyle/>
          <a:p>
            <a:r>
              <a:rPr lang="pl-PL" sz="48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„Program zajęć kulturowych skierowanych do mieszkańców wsi Zalesie i okolic”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FB0459A-3BB9-4A25-AF1B-FAA6C4222F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1234" y="3491031"/>
            <a:ext cx="9144000" cy="1655762"/>
          </a:xfrm>
        </p:spPr>
        <p:txBody>
          <a:bodyPr/>
          <a:lstStyle/>
          <a:p>
            <a:endParaRPr lang="pl-PL" dirty="0"/>
          </a:p>
          <a:p>
            <a:r>
              <a:rPr lang="pl-PL" sz="4400" b="1" u="sng" dirty="0"/>
              <a:t>11 900,00 zł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706580AF-8632-4DDE-B7E5-30D4E1EBBF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1" y="4856471"/>
            <a:ext cx="12192000" cy="200152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6158CF1D-C9C1-4618-89E0-FC10D2AC23FA}"/>
              </a:ext>
            </a:extLst>
          </p:cNvPr>
          <p:cNvSpPr txBox="1"/>
          <p:nvPr/>
        </p:nvSpPr>
        <p:spPr>
          <a:xfrm>
            <a:off x="2769704" y="371265"/>
            <a:ext cx="665259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000" cap="none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Stowarzyszenie</a:t>
            </a:r>
          </a:p>
          <a:p>
            <a:pPr algn="ctr"/>
            <a:r>
              <a:rPr lang="pl-PL" sz="400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Wspólnie Możemy Więcej</a:t>
            </a:r>
            <a:endParaRPr lang="pl-PL" sz="4000" cap="none" dirty="0">
              <a:ln w="0"/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00308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2F3945-291D-461C-A14B-5133D270F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i="1" dirty="0"/>
              <a:t>	W ramach zadania przewiduje się: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9AC7609-9D7A-4862-A54E-562DBA0047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posiłki dla uczestników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przejazd uczestników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zakup biletów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wydruk ulotek</a:t>
            </a:r>
          </a:p>
        </p:txBody>
      </p:sp>
    </p:spTree>
    <p:extLst>
      <p:ext uri="{BB962C8B-B14F-4D97-AF65-F5344CB8AC3E}">
        <p14:creationId xmlns:p14="http://schemas.microsoft.com/office/powerpoint/2010/main" val="118914927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1003</TotalTime>
  <Words>565</Words>
  <Application>Microsoft Office PowerPoint</Application>
  <PresentationFormat>Panoramiczny</PresentationFormat>
  <Paragraphs>120</Paragraphs>
  <Slides>25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25</vt:i4>
      </vt:variant>
    </vt:vector>
  </HeadingPairs>
  <TitlesOfParts>
    <vt:vector size="32" baseType="lpstr">
      <vt:lpstr>Arial</vt:lpstr>
      <vt:lpstr>Arial Narrow</vt:lpstr>
      <vt:lpstr>Calibri</vt:lpstr>
      <vt:lpstr>Calibri Light</vt:lpstr>
      <vt:lpstr>Cambria Math</vt:lpstr>
      <vt:lpstr>Wingdings</vt:lpstr>
      <vt:lpstr>Motyw pakietu Office</vt:lpstr>
      <vt:lpstr>Prezentacja programu PowerPoint</vt:lpstr>
      <vt:lpstr>„Akademia Turystyczna”</vt:lpstr>
      <vt:lpstr>W ramach zadania przewiduje się:</vt:lpstr>
      <vt:lpstr>„Cztery pory lasu”</vt:lpstr>
      <vt:lpstr> W ramach zadania przewiduje się:</vt:lpstr>
      <vt:lpstr>„Festiwal gier i zabaw”</vt:lpstr>
      <vt:lpstr> W ramach zadania przewiduje się:</vt:lpstr>
      <vt:lpstr>„Program zajęć kulturowych skierowanych do mieszkańców wsi Zalesie i okolic”</vt:lpstr>
      <vt:lpstr> W ramach zadania przewiduje się:</vt:lpstr>
      <vt:lpstr>„Nauka pływania -zajęcia dla dzieci z Gminy Złotów”</vt:lpstr>
      <vt:lpstr>W ramach zadania przewiduje się:</vt:lpstr>
      <vt:lpstr>Mobilno – Rekreacyjne Centrum Edukacji Przyrodniczo-Ekologiczno-Kulturowej</vt:lpstr>
      <vt:lpstr> W ramach zadania przewiduje się:</vt:lpstr>
      <vt:lpstr>Powiatowy konkurs piosenki dziecięcej i młodzieżowej „Szansonetki Ciotki Klotki”</vt:lpstr>
      <vt:lpstr> W ramach zadania przewiduje się:</vt:lpstr>
      <vt:lpstr>„Wiejskie Smaczki”</vt:lpstr>
      <vt:lpstr> W ramach zadania przewiduje się:</vt:lpstr>
      <vt:lpstr>„Mieszkamy-działamy-promujemy”</vt:lpstr>
      <vt:lpstr>W ramach zadania przewiduje się:</vt:lpstr>
      <vt:lpstr>„Smaki Granicy -gotuj smacznie i zdrowo”</vt:lpstr>
      <vt:lpstr>W ramach zadania przewiduje się:</vt:lpstr>
      <vt:lpstr>„Wędkarski Festyn dla Dzieci”</vt:lpstr>
      <vt:lpstr>W ramach zadania przewiduje się:</vt:lpstr>
      <vt:lpstr>„Graj i poznawaj naturę Krajny”</vt:lpstr>
      <vt:lpstr> W ramach zadania przewiduje się: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Akademia turystyczna</dc:title>
  <dc:creator>Marek Romaniec</dc:creator>
  <cp:lastModifiedBy>Marek Romaniec</cp:lastModifiedBy>
  <cp:revision>53</cp:revision>
  <dcterms:created xsi:type="dcterms:W3CDTF">2021-04-19T07:14:00Z</dcterms:created>
  <dcterms:modified xsi:type="dcterms:W3CDTF">2021-04-22T08:19:27Z</dcterms:modified>
</cp:coreProperties>
</file>